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  <p:sldMasterId id="2147483656" r:id="rId3"/>
  </p:sldMasterIdLst>
  <p:notesMasterIdLst>
    <p:notesMasterId r:id="rId4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embeddedFontLst>
    <p:embeddedFont>
      <p:font typeface="Rambla" panose="020B060402020202020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  <p:embeddedFont>
      <p:font typeface="Libre Baskerville" panose="020B0604020202020204" charset="0"/>
      <p:regular r:id="rId57"/>
      <p:bold r:id="rId58"/>
      <p: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697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64008" lvl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ctr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-12192" y="4953000"/>
            <a:ext cx="9156193" cy="1911096"/>
            <a:chOff x="0" y="0"/>
            <a:chExt cx="2147483646" cy="2147483647"/>
          </a:xfrm>
        </p:grpSpPr>
        <p:sp>
          <p:nvSpPr>
            <p:cNvPr id="8" name="Shape 8"/>
            <p:cNvSpPr/>
            <p:nvPr/>
          </p:nvSpPr>
          <p:spPr>
            <a:xfrm>
              <a:off x="398647062" y="0"/>
              <a:ext cx="1748836423" cy="547646369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11423419" y="319311939"/>
              <a:ext cx="2136060077" cy="886578253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10" name="Shape 10"/>
            <p:cNvGrpSpPr/>
            <p:nvPr/>
          </p:nvGrpSpPr>
          <p:grpSpPr>
            <a:xfrm>
              <a:off x="2859548" y="51375374"/>
              <a:ext cx="2144623952" cy="2096108272"/>
              <a:chOff x="0" y="0"/>
              <a:chExt cx="2147483647" cy="2147483647"/>
            </a:xfrm>
          </p:grpSpPr>
          <p:pic>
            <p:nvPicPr>
              <p:cNvPr id="11" name="Shape 1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Shape 12"/>
              <p:cNvSpPr txBox="1"/>
              <p:nvPr/>
            </p:nvSpPr>
            <p:spPr>
              <a:xfrm>
                <a:off x="138562" y="2578763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</p:txBody>
          </p:sp>
        </p:grpSp>
        <p:pic>
          <p:nvPicPr>
            <p:cNvPr id="13" name="Shape 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4525155"/>
              <a:ext cx="2147483646" cy="904203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ambla"/>
              <a:buNone/>
              <a:defRPr sz="1000" b="0" i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8" name="Shape 28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29" name="Shape 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30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pic>
        <p:nvPicPr>
          <p:cNvPr id="31" name="Shape 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mbla"/>
              <a:buNone/>
              <a:defRPr sz="1000" b="0" i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62" name="Shape 62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63" name="Shape 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Shape 64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pic>
        <p:nvPicPr>
          <p:cNvPr id="65" name="Shape 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mbla"/>
              <a:buNone/>
              <a:defRPr sz="1000" b="0" i="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rydevices.com/symbolis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370983166/ethos-pathos-logos-definitions-and-worksheet-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English I Literary Devices 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TEST REVIEW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definition?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Hyperbole</a:t>
            </a:r>
            <a:endParaRPr sz="4800">
              <a:solidFill>
                <a:schemeClr val="accent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</a:rPr>
              <a:t>We know that Clark Kent is also Superman, but the characters in the show do not know this information.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_____________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46375" y="14176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6AA84F"/>
                </a:solidFill>
              </a:rPr>
              <a:t>Author’s use of language that appeals to the five senses. </a:t>
            </a:r>
            <a:endParaRPr sz="6000">
              <a:solidFill>
                <a:srgbClr val="6AA84F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8761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155CC"/>
                </a:solidFill>
              </a:rPr>
              <a:t>“Everything happens for a reason”</a:t>
            </a:r>
            <a:endParaRPr sz="3600">
              <a:solidFill>
                <a:srgbClr val="1155CC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3600">
              <a:solidFill>
                <a:srgbClr val="1155CC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155CC"/>
                </a:solidFill>
              </a:rPr>
              <a:t>“Don’t judge a book by its cover”</a:t>
            </a:r>
            <a:endParaRPr sz="3600">
              <a:solidFill>
                <a:srgbClr val="1155CC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3600">
              <a:solidFill>
                <a:srgbClr val="1155CC"/>
              </a:solidFill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155CC"/>
                </a:solidFill>
              </a:rPr>
              <a:t>“Happily ever after”</a:t>
            </a:r>
            <a:endParaRPr sz="3600">
              <a:solidFill>
                <a:srgbClr val="1155CC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___________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4638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oto Sans Symbols"/>
              <a:buChar char="▶"/>
            </a:pPr>
            <a:r>
              <a:rPr lang="en-US" sz="6000" b="0" i="0" u="none">
                <a:solidFill>
                  <a:srgbClr val="FF0066"/>
                </a:solidFill>
                <a:latin typeface="Anton"/>
                <a:ea typeface="Anton"/>
                <a:cs typeface="Anton"/>
                <a:sym typeface="Anton"/>
              </a:rPr>
              <a:t>character is described by the author/narrator/ other characters.</a:t>
            </a:r>
            <a:endParaRPr sz="6000" b="0" i="0" u="none">
              <a:solidFill>
                <a:srgbClr val="FF0066"/>
              </a:solidFill>
              <a:latin typeface="Anton"/>
              <a:ea typeface="Anton"/>
              <a:cs typeface="Anton"/>
              <a:sym typeface="Anton"/>
            </a:endParaRPr>
          </a:p>
          <a:p>
            <a:pPr marL="365125" marR="0" lvl="0" indent="-4638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oto Sans Symbols"/>
              <a:buChar char="▶"/>
            </a:pPr>
            <a:r>
              <a:rPr lang="en-US" sz="6000">
                <a:solidFill>
                  <a:srgbClr val="FF0066"/>
                </a:solidFill>
                <a:latin typeface="Anton"/>
                <a:ea typeface="Anton"/>
                <a:cs typeface="Anton"/>
                <a:sym typeface="Anton"/>
              </a:rPr>
              <a:t>(think adjectives)</a:t>
            </a:r>
            <a:r>
              <a:rPr lang="en-US" sz="6000" b="0" i="0" u="none">
                <a:solidFill>
                  <a:srgbClr val="FF0066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endParaRPr sz="6000"/>
          </a:p>
          <a:p>
            <a:pPr marL="365125" marR="0" lvl="0" indent="-828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4000" b="0" i="0" u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365125" marR="0" lvl="0" indent="-25558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39700"/>
            <a:ext cx="8229600" cy="153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nton"/>
              <a:buNone/>
            </a:pPr>
            <a:endParaRPr sz="5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82550" y="139700"/>
            <a:ext cx="7742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Anton"/>
              <a:buNone/>
            </a:pPr>
            <a:endParaRPr sz="288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81550" y="1752325"/>
            <a:ext cx="7467600" cy="4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Anton"/>
              <a:buNone/>
            </a:pPr>
            <a:r>
              <a:rPr lang="en-US" sz="4800" b="1">
                <a:solidFill>
                  <a:schemeClr val="dk2"/>
                </a:solidFill>
              </a:rPr>
              <a:t>a proposition, statement, or phrase that asserts or implies both the truth and falsity of something 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an example of a metaphor: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Different ways to say the same thing:</a:t>
            </a: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Peruse (sophisticated)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Examine (formal/standard)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Look over (informal/standard)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Check it out (colloquial)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_________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600"/>
              <a:t>the use of </a:t>
            </a:r>
            <a:r>
              <a:rPr lang="en-US" sz="3600" i="1"/>
              <a:t>humor, irony, exaggeration, or ridicule to expose and criticize people's stupidity or vices</a:t>
            </a:r>
            <a:r>
              <a:rPr lang="en-US" sz="3600"/>
              <a:t>, particularly in the context of contemporary politics and other topical issues.</a:t>
            </a:r>
            <a:endParaRPr sz="3600"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70C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Char char="▶"/>
            </a:pPr>
            <a:r>
              <a:rPr lang="en-US" sz="3000" i="1">
                <a:solidFill>
                  <a:srgbClr val="111111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a work in which the characters, images, and/or events act as symbols. </a:t>
            </a:r>
            <a:endParaRPr sz="3000" i="1">
              <a:solidFill>
                <a:srgbClr val="111111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Char char="▶"/>
            </a:pPr>
            <a:r>
              <a:rPr lang="en-US" sz="3000">
                <a:solidFill>
                  <a:srgbClr val="111111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The </a:t>
            </a:r>
            <a:r>
              <a:rPr lang="en-US" sz="3000" u="sng">
                <a:solidFill>
                  <a:srgbClr val="E84747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symbolism</a:t>
            </a:r>
            <a:r>
              <a:rPr lang="en-US" sz="3000">
                <a:solidFill>
                  <a:srgbClr val="111111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in an _______can be interpreted to have a deeper meaning. </a:t>
            </a:r>
            <a:endParaRPr sz="3000">
              <a:solidFill>
                <a:srgbClr val="111111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0" u="none" strike="noStrike" cap="none">
              <a:solidFill>
                <a:srgbClr val="00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609600" algn="ctr" rtl="0">
              <a:spcBef>
                <a:spcPts val="400"/>
              </a:spcBef>
              <a:spcAft>
                <a:spcPts val="0"/>
              </a:spcAft>
              <a:buClr>
                <a:srgbClr val="3C78D8"/>
              </a:buClr>
              <a:buSzPts val="6000"/>
              <a:buChar char="▶"/>
            </a:pPr>
            <a:r>
              <a:rPr lang="en-US" sz="6000">
                <a:solidFill>
                  <a:srgbClr val="3C78D8"/>
                </a:solidFill>
              </a:rPr>
              <a:t>word choice writers use to create and convey a typical mood, tone, and atmosphere to their readers.</a:t>
            </a:r>
            <a:endParaRPr sz="6000">
              <a:solidFill>
                <a:srgbClr val="3C78D8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Libre Baskerville"/>
              <a:buChar char="▶"/>
            </a:pPr>
            <a:r>
              <a:rPr lang="en-US" sz="4800">
                <a:solidFill>
                  <a:srgbClr val="0000FF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an idea or feeling that a word invokes in addition to its literal or primary meaning.</a:t>
            </a:r>
            <a:endParaRPr sz="4800">
              <a:solidFill>
                <a:srgbClr val="0000FF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515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oto Sans Symbols"/>
              <a:buChar char="▶"/>
            </a:pPr>
            <a:r>
              <a:rPr lang="en-US" sz="6000" b="0" i="0" u="none">
                <a:solidFill>
                  <a:srgbClr val="FF0066"/>
                </a:solidFill>
                <a:latin typeface="Anton"/>
                <a:ea typeface="Anton"/>
                <a:cs typeface="Anton"/>
                <a:sym typeface="Anton"/>
              </a:rPr>
              <a:t>a character's traits are revealed by action and speech</a:t>
            </a:r>
            <a:r>
              <a:rPr lang="en-US" sz="6000">
                <a:solidFill>
                  <a:srgbClr val="FF0066"/>
                </a:solidFill>
                <a:latin typeface="Anton"/>
                <a:ea typeface="Anton"/>
                <a:cs typeface="Anton"/>
                <a:sym typeface="Anton"/>
              </a:rPr>
              <a:t> (think verbs/actions)</a:t>
            </a:r>
            <a:endParaRPr sz="6000"/>
          </a:p>
          <a:p>
            <a:pPr marL="365125" marR="0" lvl="0" indent="-13468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0" i="0" u="none">
              <a:solidFill>
                <a:srgbClr val="FF0066"/>
              </a:solidFill>
              <a:latin typeface="Anton"/>
              <a:ea typeface="Anton"/>
              <a:cs typeface="Anton"/>
              <a:sym typeface="Anton"/>
            </a:endParaRPr>
          </a:p>
          <a:p>
            <a:pPr marL="365125" marR="0" lvl="0" indent="-13468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0" i="0" u="none">
              <a:solidFill>
                <a:srgbClr val="FF0066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1612"/>
            <a:ext cx="8229600" cy="15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nton"/>
              <a:buNone/>
            </a:pPr>
            <a:endParaRPr sz="5400" b="1" i="0" u="none" strike="noStrike" cap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Libre Baskerville"/>
              <a:buChar char="▶"/>
            </a:pPr>
            <a:r>
              <a:rPr lang="en-US" sz="4800">
                <a:solidFill>
                  <a:srgbClr val="333333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refers to polite, indirect expressions that replace words and phrases considered harsh and impolite or unpleasant.</a:t>
            </a:r>
            <a:endParaRPr sz="48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Libre Baskerville"/>
              <a:buChar char="▶"/>
            </a:pPr>
            <a:endParaRPr sz="30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6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2701625"/>
            <a:ext cx="7633800" cy="4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4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“</a:t>
            </a:r>
            <a:r>
              <a:rPr lang="en-US" sz="4000"/>
              <a:t>Friends help murder victim’s family</a:t>
            </a:r>
            <a:r>
              <a:rPr lang="en-US" sz="4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”</a:t>
            </a:r>
            <a:endParaRPr sz="4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33686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▶"/>
            </a:pPr>
            <a:endParaRPr sz="4000"/>
          </a:p>
          <a:p>
            <a:pPr marL="365125" marR="0" lvl="0" indent="-82868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n-US" sz="4000"/>
              <a:t>“Students cook and serve grandparents”</a:t>
            </a:r>
            <a:endParaRPr sz="4000" b="0" i="0" u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595"/>
            <a:ext cx="82296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______________.</a:t>
            </a:r>
            <a:endParaRPr sz="4100" b="1" i="0" u="none" strike="noStrike" cap="none">
              <a:solidFill>
                <a:schemeClr val="lt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9900"/>
                </a:solidFill>
              </a:rPr>
              <a:t>Saying </a:t>
            </a:r>
            <a:endParaRPr sz="48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9900"/>
                </a:solidFill>
              </a:rPr>
              <a:t>“Correctional facility” </a:t>
            </a:r>
            <a:endParaRPr sz="48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9900"/>
                </a:solidFill>
              </a:rPr>
              <a:t>instead of </a:t>
            </a:r>
            <a:endParaRPr sz="48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9900"/>
                </a:solidFill>
              </a:rPr>
              <a:t>“Prison”</a:t>
            </a:r>
            <a:endParaRPr sz="4800">
              <a:solidFill>
                <a:srgbClr val="FF9900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___________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443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800"/>
              <a:buFont typeface="Noto Sans Symbols"/>
              <a:buChar char="▶"/>
            </a:pPr>
            <a:r>
              <a:rPr lang="en-US" sz="4800" b="0" i="0" u="none">
                <a:solidFill>
                  <a:srgbClr val="FF0066"/>
                </a:solidFill>
                <a:latin typeface="Rambla"/>
                <a:ea typeface="Rambla"/>
                <a:cs typeface="Rambla"/>
                <a:sym typeface="Rambla"/>
              </a:rPr>
              <a:t>A contradiction between what we expect to happen and what really does take place in a situation.</a:t>
            </a:r>
            <a:endParaRPr sz="4800">
              <a:solidFill>
                <a:srgbClr val="FF0066"/>
              </a:solidFill>
            </a:endParaRPr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13900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66675"/>
            <a:ext cx="8229600" cy="18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6600"/>
              <a:buFont typeface="Anton"/>
              <a:buNone/>
            </a:pPr>
            <a:endParaRPr sz="6600" b="0" i="0" u="none" strike="noStrike" cap="none">
              <a:solidFill>
                <a:srgbClr val="FF0066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As I was driving home from work last Friday, I realized I needed to stop and get gas. I decided I would just get gas over the weekend so I could get home to let my dogs out to enjoy the beautiful afternoon. However, I didn’t end up driving my vehicle this weekend, and this morning I remembered that my gas tank was empty, and I wouldn’t be able to make it to work without stopping to fill up. I realized I shouldn’t put important tasks off until the last minute because I rarely remember to do them when it’s actually convenient for me.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____________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1612"/>
            <a:ext cx="8229600" cy="153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ambla"/>
              <a:buNone/>
            </a:pPr>
            <a:r>
              <a:rPr lang="en-US" sz="5400" b="1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rPr>
              <a:t>TONE</a:t>
            </a:r>
            <a:endParaRPr sz="5400" b="1" i="0" u="none" strike="noStrike" cap="none">
              <a:solidFill>
                <a:schemeClr val="accen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404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Char char="▶"/>
            </a:pPr>
            <a:r>
              <a:rPr lang="en-US" sz="4800" b="0" i="0" u="none">
                <a:solidFill>
                  <a:srgbClr val="FF006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Occurs when the audience or the reader knows something important that a character in a play or story does not know.</a:t>
            </a:r>
            <a:endParaRPr sz="4800"/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1612"/>
            <a:ext cx="8229600" cy="153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Libre Baskerville"/>
              <a:buNone/>
            </a:pPr>
            <a:endParaRPr sz="5400" b="1" i="0" u="none" strike="noStrike" cap="none">
              <a:solidFill>
                <a:schemeClr val="accent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endParaRPr/>
          </a:p>
          <a:p>
            <a:pPr marL="365125" marR="0" lvl="0" indent="-25558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n-US" sz="4000" b="0" i="0" u="none">
                <a:solidFill>
                  <a:srgbClr val="FF006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1612"/>
            <a:ext cx="8229600" cy="1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Libre Baskerville"/>
              <a:buNone/>
            </a:pPr>
            <a:r>
              <a:rPr lang="en-US" sz="5400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Define verbal irony:</a:t>
            </a:r>
            <a:endParaRPr sz="5400" b="1" i="0" u="none" strike="noStrike" cap="none">
              <a:solidFill>
                <a:schemeClr val="accent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 i="1"/>
              <a:t>a short, personal account of an incident in someone’s life (usually intended to entertain or make a point).</a:t>
            </a:r>
            <a:endParaRPr sz="4800" i="1"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i="1"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6AA84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4800"/>
          </a:p>
          <a:p>
            <a:pPr marL="457200" lvl="0" indent="-533400">
              <a:spcBef>
                <a:spcPts val="400"/>
              </a:spcBef>
              <a:spcAft>
                <a:spcPts val="0"/>
              </a:spcAft>
              <a:buSzPts val="4800"/>
              <a:buChar char="▶"/>
            </a:pPr>
            <a:r>
              <a:rPr lang="en-US" sz="4800"/>
              <a:t>Implicitly uses “is” or “are” to make comparison between two things that are generally unrelated.</a:t>
            </a:r>
            <a:endParaRPr sz="4800"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Ethos</a:t>
            </a:r>
            <a:endParaRPr sz="4800">
              <a:solidFill>
                <a:srgbClr val="00FF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/>
              <a:t>evokes certain feelings/creates an atmosphere within the text (often established through setting)</a:t>
            </a:r>
            <a:endParaRPr sz="4800"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CC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/>
              <a:t>4 out of 5 moms recommend </a:t>
            </a:r>
            <a:r>
              <a:rPr lang="en-US" sz="4800" i="1"/>
              <a:t>Tide</a:t>
            </a:r>
            <a:r>
              <a:rPr lang="en-US" sz="4800"/>
              <a:t> to get out the toughest stains!</a:t>
            </a:r>
            <a:endParaRPr sz="4800"/>
          </a:p>
        </p:txBody>
      </p: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Ethos, pathos, or logos?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/>
              <a:t>“The research conducted by professionals at Harvard University suggest that you should learn a second language.”</a:t>
            </a:r>
            <a:endParaRPr sz="4800"/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Ethos, pathos or logos?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/>
              <a:t>“If you don’t purchase life insurance and something happens to you, how will your family survive?”</a:t>
            </a:r>
            <a:endParaRPr sz="4800"/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Ethos, pathos, or logos?</a:t>
            </a:r>
            <a:endParaRPr sz="4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600"/>
              <a:t>“You don’t need to jump in front of a train to know it’s a bad idea, so why do you need to try drugs to know that they’re damaging?”</a:t>
            </a:r>
            <a:endParaRPr sz="3600"/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Ethos, pathos, or logos?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6000"/>
              <a:t>“Doctors recommend using IcyHot over any other brand.”</a:t>
            </a:r>
            <a:endParaRPr sz="6000"/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Ethos, pathos, or logos?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Pathos </a:t>
            </a:r>
            <a:endParaRPr sz="4800">
              <a:solidFill>
                <a:srgbClr val="0070C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EB64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Logos</a:t>
            </a:r>
            <a:endParaRPr sz="4800">
              <a:solidFill>
                <a:srgbClr val="EB64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429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oto Sans Symbols"/>
              <a:buChar char="▶"/>
            </a:pPr>
            <a:r>
              <a:rPr lang="en-US" sz="6000" b="0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 element of </a:t>
            </a:r>
            <a:r>
              <a:rPr lang="en-US" sz="6000" b="0" i="1" u="none" strike="noStrike" cap="none">
                <a:solidFill>
                  <a:schemeClr val="accent2"/>
                </a:solidFill>
                <a:latin typeface="Rambla"/>
                <a:ea typeface="Rambla"/>
                <a:cs typeface="Rambla"/>
                <a:sym typeface="Rambla"/>
              </a:rPr>
              <a:t>uncertainty</a:t>
            </a:r>
            <a:r>
              <a:rPr lang="en-US" sz="6000" b="0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in a text, in which something can be </a:t>
            </a:r>
            <a:r>
              <a:rPr lang="en-US" sz="6000" b="0" i="1" u="none" strike="noStrike" cap="none">
                <a:solidFill>
                  <a:srgbClr val="474B78"/>
                </a:solidFill>
                <a:latin typeface="Rambla"/>
                <a:ea typeface="Rambla"/>
                <a:cs typeface="Rambla"/>
                <a:sym typeface="Rambla"/>
              </a:rPr>
              <a:t>interpreted</a:t>
            </a:r>
            <a:r>
              <a:rPr lang="en-US" sz="6000" b="0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in a number of </a:t>
            </a:r>
            <a:r>
              <a:rPr lang="en-US" sz="6000" b="0" i="1" u="none" strike="noStrike" cap="none">
                <a:solidFill>
                  <a:srgbClr val="EB641B"/>
                </a:solidFill>
                <a:latin typeface="Rambla"/>
                <a:ea typeface="Rambla"/>
                <a:cs typeface="Rambla"/>
                <a:sym typeface="Rambla"/>
              </a:rPr>
              <a:t>different ways.</a:t>
            </a:r>
            <a:endParaRPr sz="6000" i="1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39700"/>
            <a:ext cx="8229600" cy="16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ambla"/>
              <a:buNone/>
            </a:pPr>
            <a:endParaRPr sz="6000" b="1" i="0" u="none" strike="noStrike" cap="none">
              <a:solidFill>
                <a:schemeClr val="accen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https://www.scribd.com/document/370983166/ethos-pathos-logos-definitions-and-worksheet-pdf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4800"/>
              <a:buChar char="▶"/>
            </a:pPr>
            <a:r>
              <a:rPr lang="en-US" sz="4800" i="1">
                <a:solidFill>
                  <a:srgbClr val="FF00FF"/>
                </a:solidFill>
              </a:rPr>
              <a:t>a thing, idea or animal is given human attributes</a:t>
            </a:r>
            <a:r>
              <a:rPr lang="en-US" sz="4800">
                <a:solidFill>
                  <a:srgbClr val="FF00FF"/>
                </a:solidFill>
              </a:rPr>
              <a:t>.</a:t>
            </a:r>
            <a:endParaRPr sz="4800">
              <a:solidFill>
                <a:srgbClr val="FF00FF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i="1"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Define:</a:t>
            </a:r>
            <a:endParaRPr sz="2400"/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Simile</a:t>
            </a:r>
            <a:endParaRPr sz="4800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 rtl="0">
              <a:spcBef>
                <a:spcPts val="400"/>
              </a:spcBef>
              <a:spcAft>
                <a:spcPts val="0"/>
              </a:spcAft>
              <a:buClr>
                <a:srgbClr val="9900FF"/>
              </a:buClr>
              <a:buSzPts val="4800"/>
              <a:buFont typeface="Libre Baskerville"/>
              <a:buChar char="▶"/>
            </a:pPr>
            <a:r>
              <a:rPr lang="en-US" sz="4800" i="1">
                <a:solidFill>
                  <a:srgbClr val="9900FF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the use of symbols to signify ideas and qualities by giving them symbolic meanings that are different from their literal sense.</a:t>
            </a:r>
            <a:endParaRPr sz="4800" i="1">
              <a:solidFill>
                <a:srgbClr val="9900FF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69162" y="219250"/>
            <a:ext cx="84057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i="0" u="none" strike="noStrike" cap="none">
                <a:solidFill>
                  <a:srgbClr val="FF99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THEME </a:t>
            </a:r>
            <a:endParaRPr>
              <a:solidFill>
                <a:srgbClr val="FF99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94175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 rtl="0">
              <a:spcBef>
                <a:spcPts val="400"/>
              </a:spcBef>
              <a:spcAft>
                <a:spcPts val="0"/>
              </a:spcAft>
              <a:buSzPts val="4800"/>
              <a:buFont typeface="Libre Baskerville"/>
              <a:buChar char="▶"/>
            </a:pPr>
            <a:r>
              <a:rPr lang="en-US" sz="4800" i="1">
                <a:solidFill>
                  <a:srgbClr val="333333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brief and indirect reference to a person, place, thing or idea of historical, cultural, literary or political significance</a:t>
            </a:r>
            <a:r>
              <a:rPr lang="en-US" sz="4800">
                <a:solidFill>
                  <a:srgbClr val="333333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sz="48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endParaRPr sz="30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A pilot has a fear of heights</a:t>
            </a: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45186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US"/>
              <a:t>A police station gets robbed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6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 of ______</a:t>
            </a:r>
            <a:endParaRPr sz="4800">
              <a:solidFill>
                <a:srgbClr val="FF006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 rtl="0">
              <a:spcBef>
                <a:spcPts val="400"/>
              </a:spcBef>
              <a:spcAft>
                <a:spcPts val="0"/>
              </a:spcAft>
              <a:buClr>
                <a:srgbClr val="9900FF"/>
              </a:buClr>
              <a:buSzPts val="4800"/>
              <a:buFont typeface="Libre Baskerville"/>
              <a:buChar char="▶"/>
            </a:pPr>
            <a:r>
              <a:rPr lang="en-US" sz="4800">
                <a:solidFill>
                  <a:srgbClr val="9900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expression that has been overused to the extent that it loses its original meaning or novelty.</a:t>
            </a:r>
            <a:endParaRPr sz="4800">
              <a:solidFill>
                <a:srgbClr val="99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99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Libre Baskerville"/>
              <a:buChar char="▶"/>
            </a:pP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literal or dictionary meaning of a word.</a:t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3600">
              <a:solidFill>
                <a:srgbClr val="333333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900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Family: </a:t>
            </a:r>
            <a:r>
              <a:rPr lang="en-US" sz="2400">
                <a:solidFill>
                  <a:srgbClr val="FF9900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group of related individuals. </a:t>
            </a:r>
            <a:endParaRPr sz="2400" b="1">
              <a:solidFill>
                <a:srgbClr val="FF9900"/>
              </a:solidFill>
              <a:highlight>
                <a:srgbClr val="FFFFFF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155C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6000"/>
              <a:t>“Three Little Pigs” a considered  both a fable and a(n) ________ about the Great Depression. </a:t>
            </a:r>
            <a:endParaRPr sz="6000"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Example of ___________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On-screen Show (4:3)</PresentationFormat>
  <Paragraphs>96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Rambla</vt:lpstr>
      <vt:lpstr>Verdana</vt:lpstr>
      <vt:lpstr>Libre Baskerville</vt:lpstr>
      <vt:lpstr>Anton</vt:lpstr>
      <vt:lpstr>Noto Sans Symbols</vt:lpstr>
      <vt:lpstr>1_Concourse</vt:lpstr>
      <vt:lpstr>Concourse</vt:lpstr>
      <vt:lpstr>3_Concourse</vt:lpstr>
      <vt:lpstr>English I Literary Devices </vt:lpstr>
      <vt:lpstr>PowerPoint Presentation</vt:lpstr>
      <vt:lpstr>PowerPoint Presentation</vt:lpstr>
      <vt:lpstr>PowerPoint Presentation</vt:lpstr>
      <vt:lpstr>PowerPoint Presentation</vt:lpstr>
      <vt:lpstr>Example of ______</vt:lpstr>
      <vt:lpstr>PowerPoint Presentation</vt:lpstr>
      <vt:lpstr>PowerPoint Presentation</vt:lpstr>
      <vt:lpstr>Example of ___________</vt:lpstr>
      <vt:lpstr>Hyperbole</vt:lpstr>
      <vt:lpstr>Example of _____________</vt:lpstr>
      <vt:lpstr>PowerPoint Presentation</vt:lpstr>
      <vt:lpstr>Examples of ___________</vt:lpstr>
      <vt:lpstr>PowerPoint Presentation</vt:lpstr>
      <vt:lpstr>PowerPoint Presentation</vt:lpstr>
      <vt:lpstr>Provide an example of a metaphor:</vt:lpstr>
      <vt:lpstr>Example of _________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______________.</vt:lpstr>
      <vt:lpstr>Example of ___________</vt:lpstr>
      <vt:lpstr>PowerPoint Presentation</vt:lpstr>
      <vt:lpstr>Example of ____________</vt:lpstr>
      <vt:lpstr>TONE</vt:lpstr>
      <vt:lpstr>PowerPoint Presentation</vt:lpstr>
      <vt:lpstr>Define verbal irony:</vt:lpstr>
      <vt:lpstr>PowerPoint Presentation</vt:lpstr>
      <vt:lpstr>Ethos</vt:lpstr>
      <vt:lpstr>PowerPoint Presentation</vt:lpstr>
      <vt:lpstr>Ethos, pathos, or logos?</vt:lpstr>
      <vt:lpstr>Ethos, pathos or logos?</vt:lpstr>
      <vt:lpstr>Ethos, pathos, or logos?</vt:lpstr>
      <vt:lpstr>Ethos, pathos, or logos?</vt:lpstr>
      <vt:lpstr>Ethos, pathos, or logos?</vt:lpstr>
      <vt:lpstr>Pathos </vt:lpstr>
      <vt:lpstr>Logos</vt:lpstr>
      <vt:lpstr>PowerPoint Presentation</vt:lpstr>
      <vt:lpstr>PowerPoint Presentation</vt:lpstr>
      <vt:lpstr>Simile</vt:lpstr>
      <vt:lpstr>PowerPoint Presentation</vt:lpstr>
      <vt:lpstr>THEME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 Literary Devices </dc:title>
  <dc:creator>Samantha Belk</dc:creator>
  <cp:lastModifiedBy>Samantha Belk</cp:lastModifiedBy>
  <cp:revision>1</cp:revision>
  <dcterms:modified xsi:type="dcterms:W3CDTF">2018-04-24T14:34:16Z</dcterms:modified>
</cp:coreProperties>
</file>